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1"/>
  </p:notesMasterIdLst>
  <p:handoutMasterIdLst>
    <p:handoutMasterId r:id="rId32"/>
  </p:handoutMasterIdLst>
  <p:sldIdLst>
    <p:sldId id="256" r:id="rId2"/>
    <p:sldId id="284" r:id="rId3"/>
    <p:sldId id="259" r:id="rId4"/>
    <p:sldId id="257" r:id="rId5"/>
    <p:sldId id="270" r:id="rId6"/>
    <p:sldId id="266" r:id="rId7"/>
    <p:sldId id="281" r:id="rId8"/>
    <p:sldId id="275" r:id="rId9"/>
    <p:sldId id="258" r:id="rId10"/>
    <p:sldId id="263" r:id="rId11"/>
    <p:sldId id="264" r:id="rId12"/>
    <p:sldId id="269" r:id="rId13"/>
    <p:sldId id="276" r:id="rId14"/>
    <p:sldId id="271" r:id="rId15"/>
    <p:sldId id="260" r:id="rId16"/>
    <p:sldId id="261" r:id="rId17"/>
    <p:sldId id="277" r:id="rId18"/>
    <p:sldId id="278" r:id="rId19"/>
    <p:sldId id="279" r:id="rId20"/>
    <p:sldId id="262" r:id="rId21"/>
    <p:sldId id="280" r:id="rId22"/>
    <p:sldId id="265" r:id="rId23"/>
    <p:sldId id="268" r:id="rId24"/>
    <p:sldId id="267" r:id="rId25"/>
    <p:sldId id="272" r:id="rId26"/>
    <p:sldId id="273" r:id="rId27"/>
    <p:sldId id="274" r:id="rId28"/>
    <p:sldId id="283" r:id="rId29"/>
    <p:sldId id="282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8D38-2328-4536-AA8B-C2F97D8735AE}" type="datetime1">
              <a:rPr lang="en-US" smtClean="0"/>
              <a:t>6/11/2015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12D84-7932-4D61-83D7-3204EFB69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5873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tif>
</file>

<file path=ppt/media/image29.tif>
</file>

<file path=ppt/media/image3.png>
</file>

<file path=ppt/media/image30.tif>
</file>

<file path=ppt/media/image31.tif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gif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12AB8-32A6-497B-809B-EE51DB57EC2C}" type="datetime1">
              <a:rPr lang="en-US" smtClean="0"/>
              <a:t>6/11/2015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19D5D-BE69-479E-8824-C86819D34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883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58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B58832F-0468-4BC5-B562-93D3955B8B94}" type="datetime1">
              <a:rPr lang="en-US" smtClean="0"/>
              <a:t>6/11/2015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B419D5D-BE69-479E-8824-C86819D349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7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9C99-F9E9-483E-A4B8-BC1A5799E6AC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0E6AF-DBDD-440F-BBDE-4FE1AE20434D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50697-F135-47DE-8607-A0BD71427E9B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8979-F14F-4DFD-86D8-31B3B7FED561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F2AC-7276-4375-85F6-FD85D24C0671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B2A3-0889-4BE0-81DB-70BCF001781F}" type="datetime1">
              <a:rPr lang="en-US" smtClean="0"/>
              <a:t>6/11/2015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9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6F0B-915B-4364-8515-3BCE05D117A3}" type="datetime1">
              <a:rPr lang="en-US" smtClean="0"/>
              <a:t>6/11/2015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E0CE-F525-4370-8B3D-D742D19EAB05}" type="datetime1">
              <a:rPr lang="en-US" smtClean="0"/>
              <a:t>6/11/2015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8A1BA-D3D4-48CB-9AB7-2195A4E6CD53}" type="datetime1">
              <a:rPr lang="en-US" smtClean="0"/>
              <a:t>6/11/2015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CAFE1-EF5A-42E3-813F-CD9664847D81}" type="datetime1">
              <a:rPr lang="en-US" smtClean="0"/>
              <a:t>6/11/2015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8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18A82-90B0-46B4-AE37-9854AFCC8169}" type="datetime1">
              <a:rPr lang="en-US" smtClean="0"/>
              <a:t>6/11/2015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A878-5EFF-477D-92B7-9E96DF8ED67B}" type="datetime1">
              <a:rPr lang="en-US" smtClean="0"/>
              <a:t>6/11/2015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E6363-BEE2-4ECB-93D6-1CC1AC5D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3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dipy.org/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://cdrv.csss-iugs.ca/" TargetMode="External"/><Relationship Id="rId4" Type="http://schemas.openxmlformats.org/officeDocument/2006/relationships/hyperlink" Target="http://scil.dinf.usherbrooke.ca/" TargetMode="Externa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"/><Relationship Id="rId5" Type="http://schemas.openxmlformats.org/officeDocument/2006/relationships/image" Target="../media/image28.tif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tif"/><Relationship Id="rId5" Type="http://schemas.openxmlformats.org/officeDocument/2006/relationships/image" Target="../media/image30.tif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2.png"/><Relationship Id="rId7" Type="http://schemas.openxmlformats.org/officeDocument/2006/relationships/image" Target="../media/image4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23.png"/><Relationship Id="rId10" Type="http://schemas.openxmlformats.org/officeDocument/2006/relationships/image" Target="../media/image49.png"/><Relationship Id="rId4" Type="http://schemas.openxmlformats.org/officeDocument/2006/relationships/image" Target="../media/image3.png"/><Relationship Id="rId9" Type="http://schemas.openxmlformats.org/officeDocument/2006/relationships/image" Target="../media/image48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285" y="519085"/>
            <a:ext cx="9144000" cy="1866090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Tract-analysis </a:t>
            </a:r>
            <a:r>
              <a:rPr lang="en-US" sz="8800" b="1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88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534" y="2722412"/>
            <a:ext cx="5098783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Eleftherios </a:t>
            </a:r>
            <a:r>
              <a:rPr lang="en-US" sz="112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1200" b="1" dirty="0">
                <a:latin typeface="Helvetica" panose="020B0604020202020204" pitchFamily="34" charset="0"/>
                <a:cs typeface="Helvetica" panose="020B0604020202020204" pitchFamily="34" charset="0"/>
              </a:rPr>
              <a:t>, PhD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Diffusion Imaging in Python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3"/>
              </a:rPr>
              <a:t>http://dipy.org</a:t>
            </a: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Sherbrooke</a:t>
            </a: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 Connectivity Imaging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Laboratory 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http</a:t>
            </a: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://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4"/>
              </a:rPr>
              <a:t>scil.dinf.usherbrooke.ca</a:t>
            </a: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</a:rPr>
              <a:t>Research Centre on Aging</a:t>
            </a:r>
          </a:p>
          <a:p>
            <a:pPr algn="l">
              <a:spcBef>
                <a:spcPts val="738"/>
              </a:spcBef>
              <a:defRPr/>
            </a:pPr>
            <a:r>
              <a:rPr lang="en-US" altLang="x-none" sz="9600" dirty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5"/>
              </a:rPr>
              <a:t>http://</a:t>
            </a:r>
            <a:r>
              <a:rPr lang="en-US" altLang="x-none" sz="9600" dirty="0" smtClean="0">
                <a:latin typeface="Helvetica" panose="020B0604020202020204" pitchFamily="34" charset="0"/>
                <a:cs typeface="Helvetica" panose="020B0604020202020204" pitchFamily="34" charset="0"/>
                <a:sym typeface="Helvetica Neue Light" charset="0"/>
                <a:hlinkClick r:id="rId5"/>
              </a:rPr>
              <a:t>cdrv.csss-iugs.ca</a:t>
            </a: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 smtClean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>
              <a:spcBef>
                <a:spcPts val="738"/>
              </a:spcBef>
              <a:defRPr/>
            </a:pPr>
            <a:endParaRPr lang="en-US" altLang="x-none" sz="9600" dirty="0">
              <a:latin typeface="Helvetica" panose="020B0604020202020204" pitchFamily="34" charset="0"/>
              <a:cs typeface="Helvetica" panose="020B0604020202020204" pitchFamily="34" charset="0"/>
              <a:sym typeface="Helvetica Neue Light" charset="0"/>
            </a:endParaRPr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05" y="6035040"/>
            <a:ext cx="3977539" cy="641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951" y="2820825"/>
            <a:ext cx="2431530" cy="67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030" y="3412888"/>
            <a:ext cx="2278451" cy="227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832" y="5691339"/>
            <a:ext cx="3374434" cy="103712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4293326" y="3222171"/>
            <a:ext cx="1388506" cy="113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7" idx="1"/>
          </p:cNvCxnSpPr>
          <p:nvPr/>
        </p:nvCxnSpPr>
        <p:spPr>
          <a:xfrm>
            <a:off x="4536064" y="4285591"/>
            <a:ext cx="1597966" cy="266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058194" y="4970237"/>
            <a:ext cx="1436915" cy="721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45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53974"/>
            <a:ext cx="516255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0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30" descr="fa.tiff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83" b="85399" l="14359" r="88205"/>
                    </a14:imgEffect>
                  </a14:imgLayer>
                </a14:imgProps>
              </a:ext>
            </a:extLst>
          </a:blip>
          <a:srcRect l="5128" t="4718" r="2564" b="5636"/>
          <a:stretch>
            <a:fillRect/>
          </a:stretch>
        </p:blipFill>
        <p:spPr bwMode="auto">
          <a:xfrm>
            <a:off x="291754" y="1395952"/>
            <a:ext cx="1556265" cy="166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24766" t="3346" r="43417" b="44231"/>
          <a:stretch/>
        </p:blipFill>
        <p:spPr>
          <a:xfrm>
            <a:off x="2184915" y="1395952"/>
            <a:ext cx="1654556" cy="168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653" y="1384712"/>
            <a:ext cx="4107597" cy="3902346"/>
          </a:xfrm>
          <a:prstGeom prst="rect">
            <a:avLst/>
          </a:prstGeom>
        </p:spPr>
      </p:pic>
      <p:sp>
        <p:nvSpPr>
          <p:cNvPr id="17" name="Plus 16"/>
          <p:cNvSpPr/>
          <p:nvPr/>
        </p:nvSpPr>
        <p:spPr>
          <a:xfrm>
            <a:off x="1734766" y="2056084"/>
            <a:ext cx="336896" cy="3683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otched Right Arrow 17"/>
          <p:cNvSpPr/>
          <p:nvPr/>
        </p:nvSpPr>
        <p:spPr>
          <a:xfrm>
            <a:off x="3999614" y="2087834"/>
            <a:ext cx="363689" cy="27595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9500" y="3195561"/>
            <a:ext cx="4473303" cy="2800672"/>
          </a:xfrm>
          <a:prstGeom prst="rect">
            <a:avLst/>
          </a:prstGeom>
          <a:noFill/>
        </p:spPr>
        <p:txBody>
          <a:bodyPr wrap="square" lIns="91345" tIns="45673" rIns="91345" bIns="45673" rtlCol="0">
            <a:spAutoFit/>
          </a:bodyPr>
          <a:lstStyle/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Types of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Inclusion   (logical  “and” and “or”)</a:t>
            </a:r>
          </a:p>
          <a:p>
            <a:pPr defTabSz="454729"/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Exclusion  (logical   “not”)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defTabSz="454729"/>
            <a:r>
              <a:rPr lang="en-US" sz="1600" u="sng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How we use ROIs:</a:t>
            </a:r>
          </a:p>
          <a:p>
            <a:pPr defTabSz="454729"/>
            <a:endParaRPr lang="en-US" sz="1600" dirty="0">
              <a:solidFill>
                <a:srgbClr val="FFFFFF"/>
              </a:solidFill>
              <a:latin typeface="+mj-lt"/>
              <a:ea typeface="ヒラギノ角ゴ ProN W3"/>
              <a:cs typeface="ヒラギノ角ゴ ProN W3"/>
            </a:endParaRP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Termination Points (e.g. Cortical)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Waypoints (e.g. specific white matter region)</a:t>
            </a:r>
          </a:p>
          <a:p>
            <a:pPr marL="285461" indent="-285461" defTabSz="454729">
              <a:buFontTx/>
              <a:buChar char="-"/>
            </a:pPr>
            <a:r>
              <a:rPr lang="en-US" sz="1600" dirty="0">
                <a:solidFill>
                  <a:srgbClr val="FFFFFF"/>
                </a:solidFill>
                <a:latin typeface="+mj-lt"/>
                <a:ea typeface="ヒラギノ角ゴ ProN W3"/>
                <a:cs typeface="ヒラギノ角ゴ ProN W3"/>
              </a:rPr>
              <a:t>Volumetric (e.g. U-Shape)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99699" y="5603896"/>
            <a:ext cx="3650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+mj-lt"/>
              </a:rPr>
              <a:t>Available tools:</a:t>
            </a:r>
          </a:p>
          <a:p>
            <a:r>
              <a:rPr lang="en-US" dirty="0" err="1" smtClean="0">
                <a:latin typeface="+mj-lt"/>
              </a:rPr>
              <a:t>Trackvis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Fibernavigator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MI-Brain</a:t>
            </a:r>
            <a:endParaRPr lang="en-US" dirty="0">
              <a:latin typeface="+mj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0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Segmentation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2104" y="12794564"/>
            <a:ext cx="12018532" cy="74661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1" y="20347632"/>
            <a:ext cx="11887674" cy="73065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7" y="1009690"/>
            <a:ext cx="6787228" cy="42163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8650" y="5508822"/>
            <a:ext cx="77997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Recognition </a:t>
            </a:r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 bundles in healthy and severely diseased 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brains, ISMRM 2015.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0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of bundles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9" y="2636711"/>
            <a:ext cx="3955381" cy="3178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32" y="1276033"/>
            <a:ext cx="4321132" cy="15164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900" y="2992457"/>
            <a:ext cx="6921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32708" y="1519440"/>
            <a:ext cx="39906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Streamline-based Linear registration (SLR)</a:t>
            </a:r>
          </a:p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very robust to incomplete data.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891" y="3796179"/>
            <a:ext cx="3371828" cy="257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1" y="119101"/>
            <a:ext cx="8329079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bundle-specific atlases using SLR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1737976"/>
            <a:ext cx="2972309" cy="3412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330" y="1533427"/>
            <a:ext cx="4167465" cy="40673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54032" y="582365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86860" y="1170633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Atlas of the Optic Radiation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92479" y="1266193"/>
            <a:ext cx="26685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overlaps between bundles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80064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Whole-brain linear registration of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03" y="2013548"/>
            <a:ext cx="5133354" cy="30890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71789" y="1335259"/>
            <a:ext cx="5082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et al. Robust and efficient linear registration of</a:t>
            </a:r>
          </a:p>
          <a:p>
            <a:r>
              <a:rPr lang="en-US" sz="1400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ascicles in the space of streamlines,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Neuroimage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13366" y="5337007"/>
            <a:ext cx="68696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Tip! In very diseased brains e.g. with large tumors or stroke even image-based linear registration can fail. Use this method instead. Register the streamlines not the images.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3500"/>
            <a:ext cx="7664450" cy="8778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connectivity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r>
              <a:rPr lang="en-US" dirty="0" smtClean="0"/>
              <a:t>Cortical surface </a:t>
            </a:r>
          </a:p>
          <a:p>
            <a:pPr lvl="1"/>
            <a:r>
              <a:rPr lang="en-US" dirty="0" smtClean="0"/>
              <a:t>Connect with cortical surface</a:t>
            </a:r>
          </a:p>
          <a:p>
            <a:pPr lvl="1"/>
            <a:r>
              <a:rPr lang="en-US" dirty="0" smtClean="0"/>
              <a:t>Connect with sub-cortical areas</a:t>
            </a:r>
          </a:p>
          <a:p>
            <a:r>
              <a:rPr lang="en-US" dirty="0" smtClean="0"/>
              <a:t>Connectivity</a:t>
            </a:r>
          </a:p>
          <a:p>
            <a:pPr lvl="1"/>
            <a:r>
              <a:rPr lang="en-US" dirty="0" smtClean="0"/>
              <a:t>Understand the basics of graph theory. </a:t>
            </a:r>
          </a:p>
          <a:p>
            <a:pPr lvl="1"/>
            <a:r>
              <a:rPr lang="en-US" dirty="0" smtClean="0"/>
              <a:t>Be critical with counting streamlines.</a:t>
            </a:r>
          </a:p>
          <a:p>
            <a:pPr lvl="1"/>
            <a:r>
              <a:rPr lang="en-US" dirty="0" smtClean="0"/>
              <a:t>An example of good counting with the </a:t>
            </a:r>
            <a:r>
              <a:rPr lang="en-US" dirty="0" err="1" smtClean="0"/>
              <a:t>tractometer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(the good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mask_bandes_fiber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5831" y="1432249"/>
            <a:ext cx="3771900" cy="3562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sp>
        <p:nvSpPr>
          <p:cNvPr id="14" name="Rectangle 13"/>
          <p:cNvSpPr/>
          <p:nvPr/>
        </p:nvSpPr>
        <p:spPr>
          <a:xfrm>
            <a:off x="958646" y="893536"/>
            <a:ext cx="6921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and valid paths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99421" y="4221486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Fiber Cup Phantom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1863" y="4802030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16283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29436" y="1172555"/>
            <a:ext cx="3089960" cy="3089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FPC3_brai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30718" y="4469002"/>
            <a:ext cx="2021442" cy="166290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/>
          <p:cNvSpPr/>
          <p:nvPr/>
        </p:nvSpPr>
        <p:spPr>
          <a:xfrm>
            <a:off x="1136344" y="813524"/>
            <a:ext cx="3565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Valid connections </a:t>
            </a:r>
            <a:r>
              <a:rPr lang="en-US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 wrong path</a:t>
            </a:r>
            <a:endParaRPr lang="en-US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(more bad guys)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58274" y="151151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FPC2_brain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80545" y="4497706"/>
            <a:ext cx="2071615" cy="16055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FPC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59935" y="1432322"/>
            <a:ext cx="3212150" cy="309169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00100" y="1062990"/>
            <a:ext cx="691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Invalid connections – connects two regions that shouldn’t be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64" y="89510"/>
            <a:ext cx="8204065" cy="80543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Connectivity analysis (and the ugly)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tractomet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129" y="4839252"/>
            <a:ext cx="2793871" cy="1437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image5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61144" y="1368574"/>
            <a:ext cx="2962206" cy="2893194"/>
          </a:xfrm>
          <a:prstGeom prst="rect">
            <a:avLst/>
          </a:prstGeom>
          <a:ln w="12700">
            <a:round/>
          </a:ln>
        </p:spPr>
      </p:pic>
      <p:pic>
        <p:nvPicPr>
          <p:cNvPr id="9" name="WC1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1804" y="1393204"/>
            <a:ext cx="2976749" cy="2860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WC1_brain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55508" y="4451416"/>
            <a:ext cx="2305636" cy="17868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491490" y="864058"/>
            <a:ext cx="730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not connect two end regions – stops prematurely in ventricles or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7791" y="2343035"/>
            <a:ext cx="8101379" cy="1655762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/>
              <a:t>Speaker name: Eleftherios </a:t>
            </a:r>
            <a:r>
              <a:rPr lang="en-US" sz="2800" dirty="0" err="1" smtClean="0"/>
              <a:t>Garyfallidis</a:t>
            </a:r>
            <a:endParaRPr lang="en-US" sz="2800" dirty="0" smtClean="0"/>
          </a:p>
          <a:p>
            <a:pPr algn="l"/>
            <a:endParaRPr lang="en-US" sz="2800" dirty="0"/>
          </a:p>
          <a:p>
            <a:pPr algn="l"/>
            <a:r>
              <a:rPr lang="en-US" sz="2800" dirty="0" smtClean="0"/>
              <a:t>I </a:t>
            </a:r>
            <a:r>
              <a:rPr lang="en-US" sz="2800" dirty="0"/>
              <a:t>have no financial interests or relationships to disclose with regard to </a:t>
            </a:r>
            <a:r>
              <a:rPr lang="en-US" sz="2800" dirty="0" smtClean="0"/>
              <a:t>the subject </a:t>
            </a:r>
            <a:r>
              <a:rPr lang="en-US" sz="2800" dirty="0"/>
              <a:t>matter of this presentation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435" y="6082311"/>
            <a:ext cx="3583213" cy="57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57" y="5808618"/>
            <a:ext cx="1125732" cy="112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6482" y="353427"/>
            <a:ext cx="9143999" cy="7495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500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Declaration of financial interests or relationships</a:t>
            </a:r>
          </a:p>
          <a:p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231" y="6152142"/>
            <a:ext cx="1760971" cy="4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547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Alert for connectivity analysis!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 critical when counting streamlines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1318588"/>
            <a:ext cx="5727700" cy="4295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00800" y="5901767"/>
            <a:ext cx="255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Marco Catani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8144532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from the ISMRM 2015 challenge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4727" y="2274570"/>
            <a:ext cx="5712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Voxel perfect alignment with the T1 is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Motion can push your connectivity results massively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need more accurate ways of measuring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87127" y="3707130"/>
            <a:ext cx="6588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Solution! Use  model bundles to measure your connectivity. </a:t>
            </a:r>
          </a:p>
          <a:p>
            <a:r>
              <a:rPr lang="en-US" dirty="0" smtClean="0"/>
              <a:t>Now valid connections are the bundles which are close to the model</a:t>
            </a:r>
          </a:p>
          <a:p>
            <a:r>
              <a:rPr lang="en-US" dirty="0"/>
              <a:t>b</a:t>
            </a:r>
            <a:r>
              <a:rPr lang="en-US" dirty="0" smtClean="0"/>
              <a:t>undle up to a distance threshold.</a:t>
            </a:r>
          </a:p>
          <a:p>
            <a:r>
              <a:rPr lang="en-US" dirty="0" smtClean="0"/>
              <a:t>This technique does not require voxel perfect alignment and can</a:t>
            </a:r>
          </a:p>
          <a:p>
            <a:r>
              <a:rPr lang="en-US" dirty="0" smtClean="0"/>
              <a:t>deal with small warps.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Tractometry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Shape 687"/>
          <p:cNvSpPr/>
          <p:nvPr/>
        </p:nvSpPr>
        <p:spPr>
          <a:xfrm>
            <a:off x="-1524000" y="5195857"/>
            <a:ext cx="135783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                                      Bells et al. ISMRM 2012, 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Assaf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al. </a:t>
            </a:r>
            <a:r>
              <a:rPr lang="en-US"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Neuroimage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2013, </a:t>
            </a:r>
          </a:p>
          <a:p>
            <a:pPr lvl="0">
              <a:defRPr>
                <a:solidFill>
                  <a:srgbClr val="000000"/>
                </a:solidFill>
                <a:effectLst/>
                <a:uFillTx/>
              </a:defRPr>
            </a:pP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Catani et al, PNAS 2007, 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Lebel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&amp; Beaulieu HBM 2009,  </a:t>
            </a:r>
            <a:r>
              <a:rPr dirty="0" err="1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Forkel</a:t>
            </a:r>
            <a:r>
              <a:rPr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 et al Brain 201</a:t>
            </a:r>
            <a:r>
              <a:rPr lang="en-US" dirty="0" smtClean="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>
                  <a:solidFill>
                    <a:srgbClr val="FFFFFF"/>
                  </a:solidFill>
                </a:uFill>
              </a:rPr>
              <a:t>4</a:t>
            </a:r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628650" y="1163043"/>
            <a:ext cx="4209878" cy="1506061"/>
            <a:chOff x="4975972" y="1280319"/>
            <a:chExt cx="3136899" cy="1083069"/>
          </a:xfrm>
        </p:grpSpPr>
        <p:grpSp>
          <p:nvGrpSpPr>
            <p:cNvPr id="15" name="Group 2"/>
            <p:cNvGrpSpPr>
              <a:grpSpLocks/>
            </p:cNvGrpSpPr>
            <p:nvPr/>
          </p:nvGrpSpPr>
          <p:grpSpPr bwMode="auto">
            <a:xfrm>
              <a:off x="5014071" y="1280319"/>
              <a:ext cx="3098800" cy="823912"/>
              <a:chOff x="3766" y="1024"/>
              <a:chExt cx="1952" cy="519"/>
            </a:xfrm>
          </p:grpSpPr>
          <p:sp>
            <p:nvSpPr>
              <p:cNvPr id="22" name="Freeform 3"/>
              <p:cNvSpPr>
                <a:spLocks/>
              </p:cNvSpPr>
              <p:nvPr/>
            </p:nvSpPr>
            <p:spPr bwMode="auto">
              <a:xfrm>
                <a:off x="3787" y="1043"/>
                <a:ext cx="1917" cy="483"/>
              </a:xfrm>
              <a:custGeom>
                <a:avLst/>
                <a:gdLst>
                  <a:gd name="T0" fmla="*/ 0 w 1917"/>
                  <a:gd name="T1" fmla="*/ 482 h 483"/>
                  <a:gd name="T2" fmla="*/ 272 w 1917"/>
                  <a:gd name="T3" fmla="*/ 164 h 483"/>
                  <a:gd name="T4" fmla="*/ 653 w 1917"/>
                  <a:gd name="T5" fmla="*/ 5 h 483"/>
                  <a:gd name="T6" fmla="*/ 1029 w 1917"/>
                  <a:gd name="T7" fmla="*/ 197 h 483"/>
                  <a:gd name="T8" fmla="*/ 1452 w 1917"/>
                  <a:gd name="T9" fmla="*/ 482 h 483"/>
                  <a:gd name="T10" fmla="*/ 1917 w 1917"/>
                  <a:gd name="T11" fmla="*/ 205 h 48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917"/>
                  <a:gd name="T19" fmla="*/ 0 h 483"/>
                  <a:gd name="T20" fmla="*/ 1917 w 1917"/>
                  <a:gd name="T21" fmla="*/ 483 h 48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917" h="483">
                    <a:moveTo>
                      <a:pt x="0" y="482"/>
                    </a:moveTo>
                    <a:cubicBezTo>
                      <a:pt x="75" y="353"/>
                      <a:pt x="163" y="243"/>
                      <a:pt x="272" y="164"/>
                    </a:cubicBezTo>
                    <a:cubicBezTo>
                      <a:pt x="381" y="85"/>
                      <a:pt x="527" y="0"/>
                      <a:pt x="653" y="5"/>
                    </a:cubicBezTo>
                    <a:cubicBezTo>
                      <a:pt x="779" y="10"/>
                      <a:pt x="896" y="117"/>
                      <a:pt x="1029" y="197"/>
                    </a:cubicBezTo>
                    <a:cubicBezTo>
                      <a:pt x="1162" y="277"/>
                      <a:pt x="1304" y="481"/>
                      <a:pt x="1452" y="482"/>
                    </a:cubicBezTo>
                    <a:cubicBezTo>
                      <a:pt x="1600" y="483"/>
                      <a:pt x="1820" y="263"/>
                      <a:pt x="1917" y="205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3766" y="149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4" name="Oval 5"/>
              <p:cNvSpPr>
                <a:spLocks noChangeArrowheads="1"/>
              </p:cNvSpPr>
              <p:nvPr/>
            </p:nvSpPr>
            <p:spPr bwMode="auto">
              <a:xfrm>
                <a:off x="3839" y="138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5" name="Oval 6"/>
              <p:cNvSpPr>
                <a:spLocks noChangeArrowheads="1"/>
              </p:cNvSpPr>
              <p:nvPr/>
            </p:nvSpPr>
            <p:spPr bwMode="auto">
              <a:xfrm>
                <a:off x="3920" y="129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>
                <a:off x="4004" y="121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7" name="Oval 8"/>
              <p:cNvSpPr>
                <a:spLocks noChangeArrowheads="1"/>
              </p:cNvSpPr>
              <p:nvPr/>
            </p:nvSpPr>
            <p:spPr bwMode="auto">
              <a:xfrm>
                <a:off x="4094" y="114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8" name="Oval 9"/>
              <p:cNvSpPr>
                <a:spLocks noChangeArrowheads="1"/>
              </p:cNvSpPr>
              <p:nvPr/>
            </p:nvSpPr>
            <p:spPr bwMode="auto">
              <a:xfrm>
                <a:off x="4196" y="1081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29" name="Oval 10"/>
              <p:cNvSpPr>
                <a:spLocks noChangeArrowheads="1"/>
              </p:cNvSpPr>
              <p:nvPr/>
            </p:nvSpPr>
            <p:spPr bwMode="auto">
              <a:xfrm>
                <a:off x="4310" y="103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4436" y="102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4544" y="106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2" name="Oval 13"/>
              <p:cNvSpPr>
                <a:spLocks noChangeArrowheads="1"/>
              </p:cNvSpPr>
              <p:nvPr/>
            </p:nvSpPr>
            <p:spPr bwMode="auto">
              <a:xfrm>
                <a:off x="4655" y="112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3" name="Oval 14"/>
              <p:cNvSpPr>
                <a:spLocks noChangeArrowheads="1"/>
              </p:cNvSpPr>
              <p:nvPr/>
            </p:nvSpPr>
            <p:spPr bwMode="auto">
              <a:xfrm>
                <a:off x="4757" y="11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4" name="Oval 15"/>
              <p:cNvSpPr>
                <a:spLocks noChangeArrowheads="1"/>
              </p:cNvSpPr>
              <p:nvPr/>
            </p:nvSpPr>
            <p:spPr bwMode="auto">
              <a:xfrm>
                <a:off x="4853" y="1255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5" name="Oval 16"/>
              <p:cNvSpPr>
                <a:spLocks noChangeArrowheads="1"/>
              </p:cNvSpPr>
              <p:nvPr/>
            </p:nvSpPr>
            <p:spPr bwMode="auto">
              <a:xfrm>
                <a:off x="4946" y="1333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6" name="Oval 17"/>
              <p:cNvSpPr>
                <a:spLocks noChangeArrowheads="1"/>
              </p:cNvSpPr>
              <p:nvPr/>
            </p:nvSpPr>
            <p:spPr bwMode="auto">
              <a:xfrm>
                <a:off x="5039" y="1417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7" name="Oval 18"/>
              <p:cNvSpPr>
                <a:spLocks noChangeArrowheads="1"/>
              </p:cNvSpPr>
              <p:nvPr/>
            </p:nvSpPr>
            <p:spPr bwMode="auto">
              <a:xfrm>
                <a:off x="5138" y="1486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8" name="Oval 19"/>
              <p:cNvSpPr>
                <a:spLocks noChangeArrowheads="1"/>
              </p:cNvSpPr>
              <p:nvPr/>
            </p:nvSpPr>
            <p:spPr bwMode="auto">
              <a:xfrm>
                <a:off x="5270" y="1492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39" name="Oval 20"/>
              <p:cNvSpPr>
                <a:spLocks noChangeArrowheads="1"/>
              </p:cNvSpPr>
              <p:nvPr/>
            </p:nvSpPr>
            <p:spPr bwMode="auto">
              <a:xfrm>
                <a:off x="5378" y="143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5489" y="1369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1" name="Oval 22"/>
              <p:cNvSpPr>
                <a:spLocks noChangeArrowheads="1"/>
              </p:cNvSpPr>
              <p:nvPr/>
            </p:nvSpPr>
            <p:spPr bwMode="auto">
              <a:xfrm>
                <a:off x="5591" y="1294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  <p:sp>
            <p:nvSpPr>
              <p:cNvPr id="42" name="Oval 23"/>
              <p:cNvSpPr>
                <a:spLocks noChangeArrowheads="1"/>
              </p:cNvSpPr>
              <p:nvPr/>
            </p:nvSpPr>
            <p:spPr bwMode="auto">
              <a:xfrm>
                <a:off x="5672" y="1228"/>
                <a:ext cx="46" cy="4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454729"/>
                <a:endParaRPr lang="en-US" sz="2000">
                  <a:solidFill>
                    <a:srgbClr val="000000"/>
                  </a:solidFill>
                  <a:latin typeface="Arial"/>
                  <a:ea typeface="ヒラギノ角ゴ ProN W3"/>
                  <a:cs typeface="ヒラギノ角ゴ ProN W3"/>
                </a:endParaRPr>
              </a:p>
            </p:txBody>
          </p:sp>
        </p:grpSp>
        <p:sp>
          <p:nvSpPr>
            <p:cNvPr id="16" name="Text Box 24"/>
            <p:cNvSpPr txBox="1">
              <a:spLocks noChangeArrowheads="1"/>
            </p:cNvSpPr>
            <p:nvPr/>
          </p:nvSpPr>
          <p:spPr bwMode="auto">
            <a:xfrm>
              <a:off x="4975972" y="2075656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/>
          </p:nvSpPr>
          <p:spPr bwMode="auto">
            <a:xfrm>
              <a:off x="5120434" y="1859756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2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Text Box 26"/>
            <p:cNvSpPr txBox="1">
              <a:spLocks noChangeArrowheads="1"/>
            </p:cNvSpPr>
            <p:nvPr/>
          </p:nvSpPr>
          <p:spPr bwMode="auto">
            <a:xfrm>
              <a:off x="5263309" y="1715294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3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Text Box 27"/>
            <p:cNvSpPr txBox="1">
              <a:spLocks noChangeArrowheads="1"/>
            </p:cNvSpPr>
            <p:nvPr/>
          </p:nvSpPr>
          <p:spPr bwMode="auto">
            <a:xfrm>
              <a:off x="5407771" y="1570831"/>
              <a:ext cx="576263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4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5571284" y="1432719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5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7536609" y="1522833"/>
              <a:ext cx="576262" cy="287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454729">
                <a:spcBef>
                  <a:spcPct val="50000"/>
                </a:spcBef>
              </a:pPr>
              <a:r>
                <a:rPr lang="en-GB" sz="2000" dirty="0">
                  <a:latin typeface="Arial"/>
                  <a:ea typeface="ヒラギノ角ゴ ProN W3"/>
                  <a:cs typeface="ヒラギノ角ゴ ProN W3"/>
                </a:rPr>
                <a:t>FA</a:t>
              </a:r>
              <a:r>
                <a:rPr lang="en-GB" sz="2000" baseline="-25000" dirty="0">
                  <a:latin typeface="Arial"/>
                  <a:ea typeface="ヒラギノ角ゴ ProN W3"/>
                  <a:cs typeface="ヒラギノ角ゴ ProN W3"/>
                </a:rPr>
                <a:t>n-1</a:t>
              </a:r>
              <a:endParaRPr lang="en-GB" sz="2000" dirty="0"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57" y="1308015"/>
            <a:ext cx="1896020" cy="902286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1568542" y="2535528"/>
            <a:ext cx="6441967" cy="2673574"/>
            <a:chOff x="260370" y="2394769"/>
            <a:chExt cx="10204430" cy="4068570"/>
          </a:xfrm>
        </p:grpSpPr>
        <p:sp>
          <p:nvSpPr>
            <p:cNvPr id="81" name="Rectangle 80"/>
            <p:cNvSpPr/>
            <p:nvPr/>
          </p:nvSpPr>
          <p:spPr>
            <a:xfrm>
              <a:off x="297706" y="2394769"/>
              <a:ext cx="10167094" cy="40685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4"/>
            <a:srcRect t="41666" r="43909" b="20491"/>
            <a:stretch/>
          </p:blipFill>
          <p:spPr>
            <a:xfrm>
              <a:off x="4974867" y="2720602"/>
              <a:ext cx="4909363" cy="3700445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4"/>
            <a:srcRect r="43909" b="60028"/>
            <a:stretch/>
          </p:blipFill>
          <p:spPr>
            <a:xfrm>
              <a:off x="260370" y="2430481"/>
              <a:ext cx="5041509" cy="40137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7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Apparent fiber quantification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58" y="984851"/>
            <a:ext cx="4642896" cy="2444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6194" y="1183434"/>
            <a:ext cx="33376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Yeatman</a:t>
            </a:r>
            <a:r>
              <a:rPr lang="en-US" dirty="0" smtClean="0"/>
              <a:t> et al. </a:t>
            </a:r>
            <a:r>
              <a:rPr lang="en-US" dirty="0" err="1" smtClean="0"/>
              <a:t>PLoS</a:t>
            </a:r>
            <a:r>
              <a:rPr lang="en-US" dirty="0" smtClean="0"/>
              <a:t> 2012</a:t>
            </a:r>
          </a:p>
          <a:p>
            <a:endParaRPr lang="en-US" dirty="0"/>
          </a:p>
          <a:p>
            <a:r>
              <a:rPr lang="en-US" dirty="0" smtClean="0"/>
              <a:t>Define planes in MNI space after</a:t>
            </a:r>
          </a:p>
          <a:p>
            <a:r>
              <a:rPr lang="en-US" dirty="0" smtClean="0"/>
              <a:t>registering FA images with </a:t>
            </a:r>
          </a:p>
          <a:p>
            <a:r>
              <a:rPr lang="en-US" dirty="0" smtClean="0"/>
              <a:t>nonlinear registration and project</a:t>
            </a:r>
          </a:p>
          <a:p>
            <a:r>
              <a:rPr lang="en-US" dirty="0" smtClean="0"/>
              <a:t>the planes back in native space.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25" y="3614636"/>
            <a:ext cx="2949208" cy="27454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398" y="3695361"/>
            <a:ext cx="3194004" cy="23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863" y="-42562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 data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763" y="1217064"/>
            <a:ext cx="331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Goodlett</a:t>
            </a:r>
            <a:r>
              <a:rPr lang="en-US" dirty="0" smtClean="0"/>
              <a:t> et al. </a:t>
            </a:r>
            <a:r>
              <a:rPr lang="en-US" dirty="0" err="1" smtClean="0"/>
              <a:t>Neuroimage</a:t>
            </a:r>
            <a:r>
              <a:rPr lang="en-US" dirty="0" smtClean="0"/>
              <a:t>  2009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32" y="2047688"/>
            <a:ext cx="4176817" cy="45480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2888" y="2047688"/>
            <a:ext cx="383502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 it is difficult to compare directly </a:t>
            </a:r>
          </a:p>
          <a:p>
            <a:r>
              <a:rPr lang="en-US" dirty="0" smtClean="0"/>
              <a:t>the arc length functions. The authors </a:t>
            </a:r>
          </a:p>
          <a:p>
            <a:r>
              <a:rPr lang="en-US" dirty="0" smtClean="0"/>
              <a:t>Used functional data analysis to fit the </a:t>
            </a:r>
          </a:p>
          <a:p>
            <a:r>
              <a:rPr lang="en-US" dirty="0"/>
              <a:t>p</a:t>
            </a:r>
            <a:r>
              <a:rPr lang="en-US" dirty="0" smtClean="0"/>
              <a:t>rofiles as coefficients of B-splines.</a:t>
            </a:r>
          </a:p>
          <a:p>
            <a:endParaRPr lang="en-US" dirty="0" smtClean="0"/>
          </a:p>
          <a:p>
            <a:r>
              <a:rPr lang="en-US" dirty="0" smtClean="0"/>
              <a:t>And then use discriminant analysis</a:t>
            </a:r>
          </a:p>
          <a:p>
            <a:r>
              <a:rPr lang="en-US" dirty="0" smtClean="0"/>
              <a:t>with the principal components of </a:t>
            </a:r>
          </a:p>
          <a:p>
            <a:r>
              <a:rPr lang="en-US" dirty="0" smtClean="0"/>
              <a:t>the coefficients of these B-splines.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1" y="724288"/>
            <a:ext cx="4176817" cy="13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3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Measures along/from a centroid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4989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317624"/>
            <a:ext cx="3132501" cy="4084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8625" y="115094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Cross-sections along a centroid</a:t>
            </a:r>
          </a:p>
          <a:p>
            <a:r>
              <a:rPr lang="en-US" dirty="0" err="1" smtClean="0"/>
              <a:t>Renauld</a:t>
            </a:r>
            <a:r>
              <a:rPr lang="en-US" dirty="0" smtClean="0"/>
              <a:t> et al., “Morphology </a:t>
            </a:r>
            <a:r>
              <a:rPr lang="en-US" dirty="0"/>
              <a:t>of thalamus, LGN and optic radiation do not influence EEG alpha waves”, Brain function and structure (submitted), 2015</a:t>
            </a: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563801" y="2753207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 flipV="1">
            <a:off x="5329646" y="3367149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5455919" y="3197330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82192" y="3027511"/>
            <a:ext cx="560617" cy="447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7027146" y="2819168"/>
            <a:ext cx="420023" cy="49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680404" y="2459032"/>
            <a:ext cx="10913" cy="762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6644" y="4194663"/>
            <a:ext cx="2296226" cy="226800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4386214" y="3854087"/>
            <a:ext cx="3025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Distance maps from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96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214895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Comparing sets of streamlines for group comparisons (advanced)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3" y="1570288"/>
            <a:ext cx="4964576" cy="2068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8617" y="1958080"/>
            <a:ext cx="2891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Garyfallidis</a:t>
            </a:r>
            <a:r>
              <a:rPr lang="en-US" dirty="0" smtClean="0"/>
              <a:t> et al. PhD thesis, </a:t>
            </a:r>
          </a:p>
          <a:p>
            <a:r>
              <a:rPr lang="en-US" dirty="0" smtClean="0"/>
              <a:t>Univ. of Cambridge, 2012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9" y="3934939"/>
            <a:ext cx="4567428" cy="12264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8538" y="5237557"/>
            <a:ext cx="4219385" cy="9003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4401" y="2930453"/>
            <a:ext cx="35341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adjacency (BA) is a metric</a:t>
            </a:r>
          </a:p>
          <a:p>
            <a:r>
              <a:rPr lang="en-US" dirty="0" smtClean="0"/>
              <a:t>for comparing how similar are </a:t>
            </a:r>
          </a:p>
          <a:p>
            <a:r>
              <a:rPr lang="en-US" dirty="0"/>
              <a:t>c</a:t>
            </a:r>
            <a:r>
              <a:rPr lang="en-US" dirty="0" smtClean="0"/>
              <a:t>lusters between different subjects.</a:t>
            </a:r>
          </a:p>
          <a:p>
            <a:endParaRPr lang="en-US" dirty="0"/>
          </a:p>
          <a:p>
            <a:r>
              <a:rPr lang="en-US" dirty="0" smtClean="0"/>
              <a:t>The streamlines of all subjects need</a:t>
            </a:r>
          </a:p>
          <a:p>
            <a:r>
              <a:rPr lang="en-US" dirty="0"/>
              <a:t>t</a:t>
            </a:r>
            <a:r>
              <a:rPr lang="en-US" dirty="0" smtClean="0"/>
              <a:t>o be in the same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7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Make the mental leap from images to streamlines. The grid is not everything!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world of streamlines is a world of opportunity.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Automatic segmentation of streamlines is reducing manual segmentation.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Registration of bundles is robust to incomplete data.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Clustering/simplification can show you hidden structures and reduce computational complexity.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Study the bundles using centroids, distances, clusters, cross-sections.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Do not stick only to Tensor metrics move to AFD, QA and other newer metrics. 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1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2002" y="940019"/>
            <a:ext cx="9322459" cy="528660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Be critical about how you measure connectivity.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Make sure you do your pre-processing right.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Nearly all the methods shown in this course are available in DIPY.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Find me in the DIPY booth for more information.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81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31816" y="4841966"/>
            <a:ext cx="7454537" cy="17029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036" y="16558"/>
            <a:ext cx="7664450" cy="890589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attention!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22500" y="6544849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20" y="3645359"/>
            <a:ext cx="4222275" cy="68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63" y="1659237"/>
            <a:ext cx="3267552" cy="900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Z:\Images\SCIL\logo\logo6_invert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096" y="591479"/>
            <a:ext cx="3036142" cy="303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tractomete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63429" y="3252885"/>
            <a:ext cx="2866809" cy="14752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96"/>
          <p:cNvPicPr/>
          <p:nvPr/>
        </p:nvPicPr>
        <p:blipFill>
          <a:blip r:embed="rId6"/>
          <a:srcRect t="13732" b="13732"/>
          <a:stretch>
            <a:fillRect/>
          </a:stretch>
        </p:blipFill>
        <p:spPr>
          <a:xfrm>
            <a:off x="6225170" y="5816593"/>
            <a:ext cx="1943329" cy="614085"/>
          </a:xfrm>
          <a:prstGeom prst="rect">
            <a:avLst/>
          </a:prstGeom>
          <a:ln>
            <a:noFill/>
          </a:ln>
        </p:spPr>
      </p:pic>
      <p:pic>
        <p:nvPicPr>
          <p:cNvPr id="16" name="Picture 190"/>
          <p:cNvPicPr/>
          <p:nvPr/>
        </p:nvPicPr>
        <p:blipFill>
          <a:blip r:embed="rId7"/>
          <a:stretch>
            <a:fillRect/>
          </a:stretch>
        </p:blipFill>
        <p:spPr>
          <a:xfrm>
            <a:off x="1380007" y="5009526"/>
            <a:ext cx="1347620" cy="552142"/>
          </a:xfrm>
          <a:prstGeom prst="rect">
            <a:avLst/>
          </a:prstGeom>
          <a:ln>
            <a:noFill/>
          </a:ln>
        </p:spPr>
      </p:pic>
      <p:pic>
        <p:nvPicPr>
          <p:cNvPr id="17" name="Picture 199"/>
          <p:cNvPicPr/>
          <p:nvPr/>
        </p:nvPicPr>
        <p:blipFill>
          <a:blip r:embed="rId8"/>
          <a:stretch>
            <a:fillRect/>
          </a:stretch>
        </p:blipFill>
        <p:spPr>
          <a:xfrm>
            <a:off x="1212877" y="5729228"/>
            <a:ext cx="1681881" cy="526044"/>
          </a:xfrm>
          <a:prstGeom prst="rect">
            <a:avLst/>
          </a:prstGeom>
          <a:ln>
            <a:noFill/>
          </a:ln>
        </p:spPr>
      </p:pic>
      <p:pic>
        <p:nvPicPr>
          <p:cNvPr id="18" name="Picture 63" descr="SdC.gi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4758" y="5045364"/>
            <a:ext cx="2845225" cy="12961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096" y="4938013"/>
            <a:ext cx="2858573" cy="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15" y="121853"/>
            <a:ext cx="7886700" cy="749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tract-analysis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525" y="4213498"/>
            <a:ext cx="8108950" cy="2047719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Connecting streamlines to maps</a:t>
            </a:r>
          </a:p>
          <a:p>
            <a:pPr lvl="1"/>
            <a:r>
              <a:rPr lang="en-US" sz="1800" dirty="0" smtClean="0"/>
              <a:t>Streamlines and metrics in the “same” space (native space).</a:t>
            </a:r>
          </a:p>
          <a:p>
            <a:pPr lvl="1"/>
            <a:r>
              <a:rPr lang="en-US" sz="1800" dirty="0" smtClean="0"/>
              <a:t>Streamlines and metrics are in different space but still having the transformation from the one to the other.</a:t>
            </a:r>
          </a:p>
          <a:p>
            <a:r>
              <a:rPr lang="en-US" sz="1800" dirty="0" smtClean="0"/>
              <a:t>By interpolating the metric values on the points of the streamlines we can start talking about bundle integrity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85" y="1009011"/>
            <a:ext cx="3548606" cy="26416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104" y="1287011"/>
            <a:ext cx="25599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tract is one of brain’s </a:t>
            </a:r>
          </a:p>
          <a:p>
            <a:r>
              <a:rPr lang="en-US" dirty="0" smtClean="0"/>
              <a:t>superhighways</a:t>
            </a:r>
          </a:p>
          <a:p>
            <a:r>
              <a:rPr lang="en-US" dirty="0"/>
              <a:t>k</a:t>
            </a:r>
            <a:r>
              <a:rPr lang="en-US" dirty="0" smtClean="0"/>
              <a:t>nown from anatomy </a:t>
            </a:r>
          </a:p>
          <a:p>
            <a:endParaRPr lang="en-US" dirty="0"/>
          </a:p>
          <a:p>
            <a:r>
              <a:rPr lang="en-US" dirty="0"/>
              <a:t>A bundle is </a:t>
            </a:r>
            <a:r>
              <a:rPr lang="en-US" dirty="0" smtClean="0"/>
              <a:t>an </a:t>
            </a:r>
          </a:p>
          <a:p>
            <a:r>
              <a:rPr lang="en-US" dirty="0"/>
              <a:t>a</a:t>
            </a:r>
            <a:r>
              <a:rPr lang="en-US" dirty="0" smtClean="0"/>
              <a:t>pproximation of a tract</a:t>
            </a:r>
            <a:endParaRPr lang="en-US" dirty="0"/>
          </a:p>
          <a:p>
            <a:r>
              <a:rPr lang="en-US" dirty="0" smtClean="0"/>
              <a:t>using a set of streamlines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261" y="1746583"/>
            <a:ext cx="1745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Metrics/Maps</a:t>
            </a:r>
          </a:p>
          <a:p>
            <a:r>
              <a:rPr lang="en-US" dirty="0" smtClean="0"/>
              <a:t>FA, AFD, MD etc.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71103" y="3560499"/>
            <a:ext cx="14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Bundle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77975" y="824107"/>
            <a:ext cx="339634" cy="270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Streamlines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images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89647"/>
            <a:ext cx="8108950" cy="365569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Streamlines are polylines (a series of line segments) where their points are in floating point coordinates (x=10.3, y=10.5, z=1.8). </a:t>
            </a:r>
          </a:p>
          <a:p>
            <a:endParaRPr lang="en-US" dirty="0"/>
          </a:p>
          <a:p>
            <a:r>
              <a:rPr lang="en-US" dirty="0" smtClean="0"/>
              <a:t>This is in contrast to the image coordinates which are integer coordinates (</a:t>
            </a:r>
            <a:r>
              <a:rPr lang="en-US" dirty="0" err="1" smtClean="0"/>
              <a:t>i</a:t>
            </a:r>
            <a:r>
              <a:rPr lang="en-US" dirty="0" smtClean="0"/>
              <a:t>=10, j=11, k=2). </a:t>
            </a:r>
          </a:p>
          <a:p>
            <a:endParaRPr lang="en-US" dirty="0"/>
          </a:p>
          <a:p>
            <a:r>
              <a:rPr lang="en-US" dirty="0" smtClean="0"/>
              <a:t>An affine transformation (4x4 transformation matrix) is needed to go from streamline coordinates to image coordinates. Given e.g. from the </a:t>
            </a:r>
            <a:r>
              <a:rPr lang="en-US" dirty="0" err="1" smtClean="0"/>
              <a:t>Nifti</a:t>
            </a:r>
            <a:r>
              <a:rPr lang="en-US" dirty="0" smtClean="0"/>
              <a:t> file.</a:t>
            </a:r>
          </a:p>
          <a:p>
            <a:endParaRPr lang="en-US" dirty="0" smtClean="0"/>
          </a:p>
          <a:p>
            <a:r>
              <a:rPr lang="en-US" dirty="0" smtClean="0"/>
              <a:t>Common file formats for streamlines are </a:t>
            </a:r>
            <a:r>
              <a:rPr lang="en-US" dirty="0" err="1" smtClean="0"/>
              <a:t>Trackvis</a:t>
            </a:r>
            <a:r>
              <a:rPr lang="en-US" dirty="0" smtClean="0"/>
              <a:t> (*.</a:t>
            </a:r>
            <a:r>
              <a:rPr lang="en-US" dirty="0" err="1" smtClean="0"/>
              <a:t>trk</a:t>
            </a:r>
            <a:r>
              <a:rPr lang="en-US" dirty="0" smtClean="0"/>
              <a:t>), *.</a:t>
            </a:r>
            <a:r>
              <a:rPr lang="en-US" dirty="0" err="1" smtClean="0"/>
              <a:t>vtk</a:t>
            </a:r>
            <a:r>
              <a:rPr lang="en-US" dirty="0" smtClean="0"/>
              <a:t>,  *.</a:t>
            </a:r>
            <a:r>
              <a:rPr lang="en-US" dirty="0" err="1" smtClean="0"/>
              <a:t>tck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Common file formats for metrics is </a:t>
            </a:r>
            <a:r>
              <a:rPr lang="en-US" dirty="0" err="1" smtClean="0"/>
              <a:t>Nifti</a:t>
            </a:r>
            <a:r>
              <a:rPr lang="en-US" dirty="0" smtClean="0"/>
              <a:t> (*.nii.gz, *.</a:t>
            </a:r>
            <a:r>
              <a:rPr lang="en-US" dirty="0" err="1" smtClean="0"/>
              <a:t>nii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329079" y="149672"/>
            <a:ext cx="3186272" cy="877784"/>
            <a:chOff x="3766" y="1024"/>
            <a:chExt cx="1952" cy="519"/>
          </a:xfrm>
        </p:grpSpPr>
        <p:sp>
          <p:nvSpPr>
            <p:cNvPr id="1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01627" y="4806012"/>
            <a:ext cx="84455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Make sure you understand the space of the streamlines in comparison to the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space </a:t>
            </a:r>
            <a:r>
              <a:rPr lang="en-US" dirty="0">
                <a:solidFill>
                  <a:schemeClr val="accent5"/>
                </a:solidFill>
              </a:rPr>
              <a:t>of the images and how to go from the one space to the </a:t>
            </a:r>
            <a:r>
              <a:rPr lang="en-US" dirty="0" smtClean="0">
                <a:solidFill>
                  <a:schemeClr val="accent5"/>
                </a:solidFill>
              </a:rPr>
              <a:t>other. Familiarize </a:t>
            </a:r>
            <a:r>
              <a:rPr lang="en-US" dirty="0">
                <a:solidFill>
                  <a:schemeClr val="accent5"/>
                </a:solidFill>
              </a:rPr>
              <a:t>yourself </a:t>
            </a:r>
            <a:endParaRPr lang="en-US" dirty="0" smtClean="0">
              <a:solidFill>
                <a:schemeClr val="accent5"/>
              </a:solidFill>
            </a:endParaRPr>
          </a:p>
          <a:p>
            <a:r>
              <a:rPr lang="en-US" dirty="0" smtClean="0">
                <a:solidFill>
                  <a:schemeClr val="accent5"/>
                </a:solidFill>
              </a:rPr>
              <a:t>with </a:t>
            </a:r>
            <a:r>
              <a:rPr lang="en-US" dirty="0">
                <a:solidFill>
                  <a:schemeClr val="accent5"/>
                </a:solidFill>
              </a:rPr>
              <a:t>RAS 1mm, LAS, LPS etc.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1626" y="5760894"/>
            <a:ext cx="7066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Warning! Know your voxel origin. Is it in the center of the voxel (e.g. </a:t>
            </a:r>
            <a:r>
              <a:rPr lang="en-US" dirty="0" err="1">
                <a:solidFill>
                  <a:schemeClr val="accent5"/>
                </a:solidFill>
              </a:rPr>
              <a:t>Nifti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>
                <a:solidFill>
                  <a:schemeClr val="accent5"/>
                </a:solidFill>
              </a:rPr>
              <a:t>or in the corner of the voxel (e.g. </a:t>
            </a:r>
            <a:r>
              <a:rPr lang="en-US" dirty="0" err="1">
                <a:solidFill>
                  <a:schemeClr val="accent5"/>
                </a:solidFill>
              </a:rPr>
              <a:t>Trackvis</a:t>
            </a:r>
            <a:r>
              <a:rPr lang="en-US" dirty="0">
                <a:solidFill>
                  <a:schemeClr val="accent5"/>
                </a:solidFill>
              </a:rPr>
              <a:t>).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20589" y="705149"/>
            <a:ext cx="82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(x, y, z)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7547655" y="105857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/>
              <a:t>j</a:t>
            </a:r>
            <a:r>
              <a:rPr lang="en-US" dirty="0" smtClean="0"/>
              <a:t>, 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532" y="119101"/>
            <a:ext cx="7664450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streamlines are </a:t>
            </a:r>
            <a:b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useful?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186" y="1334903"/>
            <a:ext cx="8299450" cy="1982925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integrate information along many voxels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contain connectivity information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They can tell us about shape and orientation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5634978" y="150446"/>
            <a:ext cx="3186272" cy="877784"/>
            <a:chOff x="3766" y="1024"/>
            <a:chExt cx="1952" cy="519"/>
          </a:xfrm>
        </p:grpSpPr>
        <p:sp>
          <p:nvSpPr>
            <p:cNvPr id="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13982" y="1003903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75873" y="7369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62976" y="5627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68188" y="2952488"/>
            <a:ext cx="4622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 order of the points between two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streamlines can be the reverse even in the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same bundle.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grpSp>
        <p:nvGrpSpPr>
          <p:cNvPr id="33" name="Group 2"/>
          <p:cNvGrpSpPr>
            <a:grpSpLocks/>
          </p:cNvGrpSpPr>
          <p:nvPr/>
        </p:nvGrpSpPr>
        <p:grpSpPr bwMode="auto">
          <a:xfrm>
            <a:off x="5787378" y="2715115"/>
            <a:ext cx="3186272" cy="877784"/>
            <a:chOff x="3766" y="1024"/>
            <a:chExt cx="1952" cy="519"/>
          </a:xfrm>
        </p:grpSpPr>
        <p:sp>
          <p:nvSpPr>
            <p:cNvPr id="34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5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9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4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6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8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9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0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2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4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5766382" y="3568572"/>
            <a:ext cx="2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28273" y="33016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15376" y="31274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2"/>
          <p:cNvGrpSpPr>
            <a:grpSpLocks/>
          </p:cNvGrpSpPr>
          <p:nvPr/>
        </p:nvGrpSpPr>
        <p:grpSpPr bwMode="auto">
          <a:xfrm>
            <a:off x="5774313" y="3450972"/>
            <a:ext cx="3186272" cy="877784"/>
            <a:chOff x="3766" y="1024"/>
            <a:chExt cx="1952" cy="519"/>
          </a:xfrm>
        </p:grpSpPr>
        <p:sp>
          <p:nvSpPr>
            <p:cNvPr id="5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5753316" y="4304429"/>
            <a:ext cx="4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915208" y="40375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8802311" y="3863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5136" y="4203440"/>
            <a:ext cx="5218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Warning</a:t>
            </a:r>
            <a:r>
              <a:rPr lang="en-US" dirty="0" smtClean="0">
                <a:solidFill>
                  <a:schemeClr val="accent5"/>
                </a:solidFill>
              </a:rPr>
              <a:t>! These are discrete 3D curves. Difficult to set</a:t>
            </a:r>
          </a:p>
          <a:p>
            <a:r>
              <a:rPr lang="en-US" dirty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oordinate systems along 3D curves. Torsion</a:t>
            </a:r>
          </a:p>
          <a:p>
            <a:r>
              <a:rPr lang="en-US" dirty="0">
                <a:solidFill>
                  <a:schemeClr val="accent5"/>
                </a:solidFill>
              </a:rPr>
              <a:t>a</a:t>
            </a:r>
            <a:r>
              <a:rPr lang="en-US" dirty="0" smtClean="0">
                <a:solidFill>
                  <a:schemeClr val="accent5"/>
                </a:solidFill>
              </a:rPr>
              <a:t>nd curvature are error prone.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68188" y="5859619"/>
            <a:ext cx="6004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There is no essence of neighborhood of streamlines </a:t>
            </a:r>
          </a:p>
          <a:p>
            <a:r>
              <a:rPr lang="en-US" dirty="0" smtClean="0">
                <a:solidFill>
                  <a:schemeClr val="accent5"/>
                </a:solidFill>
              </a:rPr>
              <a:t>without setting a distance between streamlines. 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375136" y="5297881"/>
            <a:ext cx="504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Warning! Many points… computationally expensive.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7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2" grpId="0"/>
      <p:bldP spid="55" grpId="0"/>
      <p:bldP spid="56" grpId="0"/>
      <p:bldP spid="57" grpId="0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409639" y="1663936"/>
            <a:ext cx="3201520" cy="2455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22" y="1636185"/>
            <a:ext cx="3369940" cy="240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705" y="4513560"/>
            <a:ext cx="50868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Haussdorff</a:t>
            </a:r>
            <a:r>
              <a:rPr lang="en-US" dirty="0" smtClean="0"/>
              <a:t>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Computationally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put together streamlines of different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Streamlines can have different numbers of points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5946454" y="4526335"/>
            <a:ext cx="27805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Vector-like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Points are now arrays of </a:t>
            </a:r>
          </a:p>
          <a:p>
            <a:r>
              <a:rPr lang="en-US" dirty="0"/>
              <a:t>f</a:t>
            </a:r>
            <a:r>
              <a:rPr lang="en-US" dirty="0" smtClean="0"/>
              <a:t>ixed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Separate streamlines </a:t>
            </a:r>
          </a:p>
          <a:p>
            <a:r>
              <a:rPr lang="en-US" dirty="0" smtClean="0"/>
              <a:t>of different length.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/>
          <p:cNvCxnSpPr>
            <a:stCxn id="47" idx="2"/>
          </p:cNvCxnSpPr>
          <p:nvPr/>
        </p:nvCxnSpPr>
        <p:spPr>
          <a:xfrm flipH="1" flipV="1">
            <a:off x="1473741" y="5277240"/>
            <a:ext cx="1088751" cy="59695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5" y="-40954"/>
            <a:ext cx="8947525" cy="8905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Streamline distances – which one to use ?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5269567" y="814408"/>
            <a:ext cx="3201520" cy="24556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9198" y="92732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Minimum Direct </a:t>
            </a:r>
            <a:r>
              <a:rPr lang="en-US" dirty="0" smtClean="0"/>
              <a:t>Flipped (MDF) distance 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2012</a:t>
            </a:r>
            <a:endParaRPr lang="en-US" dirty="0"/>
          </a:p>
          <a:p>
            <a:r>
              <a:rPr lang="en-US" dirty="0" smtClean="0"/>
              <a:t>                   min(</a:t>
            </a:r>
            <a:r>
              <a:rPr lang="en-US" dirty="0" err="1" smtClean="0"/>
              <a:t>d</a:t>
            </a:r>
            <a:r>
              <a:rPr lang="en-US" sz="1400" dirty="0" err="1" smtClean="0"/>
              <a:t>direct</a:t>
            </a:r>
            <a:r>
              <a:rPr lang="en-US" dirty="0"/>
              <a:t>, </a:t>
            </a:r>
            <a:r>
              <a:rPr lang="en-US" dirty="0" err="1" smtClean="0"/>
              <a:t>d</a:t>
            </a:r>
            <a:r>
              <a:rPr lang="en-US" sz="1400" dirty="0" err="1" smtClean="0"/>
              <a:t>flipped</a:t>
            </a:r>
            <a:r>
              <a:rPr lang="en-US" dirty="0" smtClean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to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Metric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Values from 0 to </a:t>
            </a:r>
            <a:r>
              <a:rPr lang="en-US" dirty="0" err="1" smtClean="0"/>
              <a:t>Inf</a:t>
            </a:r>
            <a:r>
              <a:rPr lang="en-US" dirty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millimetres</a:t>
            </a:r>
            <a:endParaRPr lang="en-US" dirty="0" smtClean="0"/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574336" y="4462604"/>
            <a:ext cx="3186272" cy="877784"/>
            <a:chOff x="3766" y="1024"/>
            <a:chExt cx="1952" cy="519"/>
          </a:xfrm>
        </p:grpSpPr>
        <p:sp>
          <p:nvSpPr>
            <p:cNvPr id="11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2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3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3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4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6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7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29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1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32" name="Group 2"/>
          <p:cNvGrpSpPr>
            <a:grpSpLocks/>
          </p:cNvGrpSpPr>
          <p:nvPr/>
        </p:nvGrpSpPr>
        <p:grpSpPr bwMode="auto">
          <a:xfrm>
            <a:off x="536793" y="5241648"/>
            <a:ext cx="3186272" cy="864256"/>
            <a:chOff x="3766" y="1032"/>
            <a:chExt cx="1952" cy="511"/>
          </a:xfrm>
        </p:grpSpPr>
        <p:sp>
          <p:nvSpPr>
            <p:cNvPr id="33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34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4317" y="103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5007" y="138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54" name="Group 2"/>
          <p:cNvGrpSpPr>
            <a:grpSpLocks/>
          </p:cNvGrpSpPr>
          <p:nvPr/>
        </p:nvGrpSpPr>
        <p:grpSpPr bwMode="auto">
          <a:xfrm>
            <a:off x="4711556" y="3671560"/>
            <a:ext cx="3186272" cy="877784"/>
            <a:chOff x="3766" y="1024"/>
            <a:chExt cx="1952" cy="519"/>
          </a:xfrm>
        </p:grpSpPr>
        <p:sp>
          <p:nvSpPr>
            <p:cNvPr id="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570656" y="5305912"/>
            <a:ext cx="874934" cy="77631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47" idx="6"/>
            <a:endCxn id="53" idx="2"/>
          </p:cNvCxnSpPr>
          <p:nvPr/>
        </p:nvCxnSpPr>
        <p:spPr>
          <a:xfrm flipV="1">
            <a:off x="2637578" y="5612043"/>
            <a:ext cx="1010401" cy="2621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2"/>
          <p:cNvGrpSpPr>
            <a:grpSpLocks/>
          </p:cNvGrpSpPr>
          <p:nvPr/>
        </p:nvGrpSpPr>
        <p:grpSpPr bwMode="auto">
          <a:xfrm>
            <a:off x="4755889" y="4012607"/>
            <a:ext cx="3006458" cy="805513"/>
            <a:chOff x="3766" y="1024"/>
            <a:chExt cx="1952" cy="519"/>
          </a:xfrm>
        </p:grpSpPr>
        <p:sp>
          <p:nvSpPr>
            <p:cNvPr id="89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0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1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2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4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5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6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7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8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99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0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1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2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3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4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5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6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7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8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09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54" name="Group 2"/>
          <p:cNvGrpSpPr>
            <a:grpSpLocks/>
          </p:cNvGrpSpPr>
          <p:nvPr/>
        </p:nvGrpSpPr>
        <p:grpSpPr bwMode="auto">
          <a:xfrm>
            <a:off x="4756953" y="4830579"/>
            <a:ext cx="3186272" cy="877784"/>
            <a:chOff x="3766" y="1024"/>
            <a:chExt cx="1952" cy="519"/>
          </a:xfrm>
        </p:grpSpPr>
        <p:sp>
          <p:nvSpPr>
            <p:cNvPr id="155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6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7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8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59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0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1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2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3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4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6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7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8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69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0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1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2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3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4" name="Oval 22"/>
            <p:cNvSpPr>
              <a:spLocks noChangeArrowheads="1"/>
            </p:cNvSpPr>
            <p:nvPr/>
          </p:nvSpPr>
          <p:spPr bwMode="auto">
            <a:xfrm>
              <a:off x="5591" y="129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5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4591904" y="5486283"/>
            <a:ext cx="4411282" cy="805513"/>
            <a:chOff x="3766" y="1024"/>
            <a:chExt cx="1952" cy="519"/>
          </a:xfrm>
        </p:grpSpPr>
        <p:sp>
          <p:nvSpPr>
            <p:cNvPr id="177" name="Freeform 3"/>
            <p:cNvSpPr>
              <a:spLocks/>
            </p:cNvSpPr>
            <p:nvPr/>
          </p:nvSpPr>
          <p:spPr bwMode="auto">
            <a:xfrm>
              <a:off x="3787" y="1043"/>
              <a:ext cx="1917" cy="483"/>
            </a:xfrm>
            <a:custGeom>
              <a:avLst/>
              <a:gdLst>
                <a:gd name="T0" fmla="*/ 0 w 1917"/>
                <a:gd name="T1" fmla="*/ 482 h 483"/>
                <a:gd name="T2" fmla="*/ 272 w 1917"/>
                <a:gd name="T3" fmla="*/ 164 h 483"/>
                <a:gd name="T4" fmla="*/ 653 w 1917"/>
                <a:gd name="T5" fmla="*/ 5 h 483"/>
                <a:gd name="T6" fmla="*/ 1029 w 1917"/>
                <a:gd name="T7" fmla="*/ 197 h 483"/>
                <a:gd name="T8" fmla="*/ 1452 w 1917"/>
                <a:gd name="T9" fmla="*/ 482 h 483"/>
                <a:gd name="T10" fmla="*/ 1917 w 1917"/>
                <a:gd name="T11" fmla="*/ 205 h 4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17"/>
                <a:gd name="T19" fmla="*/ 0 h 483"/>
                <a:gd name="T20" fmla="*/ 1917 w 1917"/>
                <a:gd name="T21" fmla="*/ 483 h 4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17" h="483">
                  <a:moveTo>
                    <a:pt x="0" y="482"/>
                  </a:moveTo>
                  <a:cubicBezTo>
                    <a:pt x="75" y="353"/>
                    <a:pt x="163" y="243"/>
                    <a:pt x="272" y="164"/>
                  </a:cubicBezTo>
                  <a:cubicBezTo>
                    <a:pt x="381" y="85"/>
                    <a:pt x="527" y="0"/>
                    <a:pt x="653" y="5"/>
                  </a:cubicBezTo>
                  <a:cubicBezTo>
                    <a:pt x="779" y="10"/>
                    <a:pt x="896" y="117"/>
                    <a:pt x="1029" y="197"/>
                  </a:cubicBezTo>
                  <a:cubicBezTo>
                    <a:pt x="1162" y="277"/>
                    <a:pt x="1304" y="481"/>
                    <a:pt x="1452" y="482"/>
                  </a:cubicBezTo>
                  <a:cubicBezTo>
                    <a:pt x="1600" y="483"/>
                    <a:pt x="1820" y="263"/>
                    <a:pt x="1917" y="20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454729"/>
              <a:endParaRPr lang="en-US" sz="2000" dirty="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8" name="Oval 4"/>
            <p:cNvSpPr>
              <a:spLocks noChangeArrowheads="1"/>
            </p:cNvSpPr>
            <p:nvPr/>
          </p:nvSpPr>
          <p:spPr bwMode="auto">
            <a:xfrm>
              <a:off x="3766" y="149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79" name="Oval 5"/>
            <p:cNvSpPr>
              <a:spLocks noChangeArrowheads="1"/>
            </p:cNvSpPr>
            <p:nvPr/>
          </p:nvSpPr>
          <p:spPr bwMode="auto">
            <a:xfrm>
              <a:off x="3839" y="138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0" name="Oval 6"/>
            <p:cNvSpPr>
              <a:spLocks noChangeArrowheads="1"/>
            </p:cNvSpPr>
            <p:nvPr/>
          </p:nvSpPr>
          <p:spPr bwMode="auto">
            <a:xfrm>
              <a:off x="3920" y="129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1" name="Oval 7"/>
            <p:cNvSpPr>
              <a:spLocks noChangeArrowheads="1"/>
            </p:cNvSpPr>
            <p:nvPr/>
          </p:nvSpPr>
          <p:spPr bwMode="auto">
            <a:xfrm>
              <a:off x="4004" y="121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2" name="Oval 8"/>
            <p:cNvSpPr>
              <a:spLocks noChangeArrowheads="1"/>
            </p:cNvSpPr>
            <p:nvPr/>
          </p:nvSpPr>
          <p:spPr bwMode="auto">
            <a:xfrm>
              <a:off x="4094" y="114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3" name="Oval 9"/>
            <p:cNvSpPr>
              <a:spLocks noChangeArrowheads="1"/>
            </p:cNvSpPr>
            <p:nvPr/>
          </p:nvSpPr>
          <p:spPr bwMode="auto">
            <a:xfrm>
              <a:off x="4196" y="1081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4310" y="103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5" name="Oval 11"/>
            <p:cNvSpPr>
              <a:spLocks noChangeArrowheads="1"/>
            </p:cNvSpPr>
            <p:nvPr/>
          </p:nvSpPr>
          <p:spPr bwMode="auto">
            <a:xfrm>
              <a:off x="4436" y="1024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6" name="Oval 12"/>
            <p:cNvSpPr>
              <a:spLocks noChangeArrowheads="1"/>
            </p:cNvSpPr>
            <p:nvPr/>
          </p:nvSpPr>
          <p:spPr bwMode="auto">
            <a:xfrm>
              <a:off x="4544" y="106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7" name="Oval 13"/>
            <p:cNvSpPr>
              <a:spLocks noChangeArrowheads="1"/>
            </p:cNvSpPr>
            <p:nvPr/>
          </p:nvSpPr>
          <p:spPr bwMode="auto">
            <a:xfrm>
              <a:off x="4655" y="112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8" name="Oval 14"/>
            <p:cNvSpPr>
              <a:spLocks noChangeArrowheads="1"/>
            </p:cNvSpPr>
            <p:nvPr/>
          </p:nvSpPr>
          <p:spPr bwMode="auto">
            <a:xfrm>
              <a:off x="4757" y="11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89" name="Oval 15"/>
            <p:cNvSpPr>
              <a:spLocks noChangeArrowheads="1"/>
            </p:cNvSpPr>
            <p:nvPr/>
          </p:nvSpPr>
          <p:spPr bwMode="auto">
            <a:xfrm>
              <a:off x="4853" y="1255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0" name="Oval 16"/>
            <p:cNvSpPr>
              <a:spLocks noChangeArrowheads="1"/>
            </p:cNvSpPr>
            <p:nvPr/>
          </p:nvSpPr>
          <p:spPr bwMode="auto">
            <a:xfrm>
              <a:off x="4946" y="1333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1" name="Oval 17"/>
            <p:cNvSpPr>
              <a:spLocks noChangeArrowheads="1"/>
            </p:cNvSpPr>
            <p:nvPr/>
          </p:nvSpPr>
          <p:spPr bwMode="auto">
            <a:xfrm>
              <a:off x="5039" y="1417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2" name="Oval 18"/>
            <p:cNvSpPr>
              <a:spLocks noChangeArrowheads="1"/>
            </p:cNvSpPr>
            <p:nvPr/>
          </p:nvSpPr>
          <p:spPr bwMode="auto">
            <a:xfrm>
              <a:off x="5138" y="1486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3" name="Oval 19"/>
            <p:cNvSpPr>
              <a:spLocks noChangeArrowheads="1"/>
            </p:cNvSpPr>
            <p:nvPr/>
          </p:nvSpPr>
          <p:spPr bwMode="auto">
            <a:xfrm>
              <a:off x="5270" y="1492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4" name="Oval 20"/>
            <p:cNvSpPr>
              <a:spLocks noChangeArrowheads="1"/>
            </p:cNvSpPr>
            <p:nvPr/>
          </p:nvSpPr>
          <p:spPr bwMode="auto">
            <a:xfrm>
              <a:off x="5378" y="143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5" name="Oval 21"/>
            <p:cNvSpPr>
              <a:spLocks noChangeArrowheads="1"/>
            </p:cNvSpPr>
            <p:nvPr/>
          </p:nvSpPr>
          <p:spPr bwMode="auto">
            <a:xfrm>
              <a:off x="5489" y="1369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6" name="Oval 22"/>
            <p:cNvSpPr>
              <a:spLocks noChangeArrowheads="1"/>
            </p:cNvSpPr>
            <p:nvPr/>
          </p:nvSpPr>
          <p:spPr bwMode="auto">
            <a:xfrm>
              <a:off x="5579" y="1300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  <p:sp>
          <p:nvSpPr>
            <p:cNvPr id="197" name="Oval 23"/>
            <p:cNvSpPr>
              <a:spLocks noChangeArrowheads="1"/>
            </p:cNvSpPr>
            <p:nvPr/>
          </p:nvSpPr>
          <p:spPr bwMode="auto">
            <a:xfrm>
              <a:off x="5672" y="1228"/>
              <a:ext cx="46" cy="4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defTabSz="454729"/>
              <a:endParaRPr lang="en-US" sz="2000">
                <a:solidFill>
                  <a:srgbClr val="000000"/>
                </a:solidFill>
                <a:latin typeface="Arial"/>
                <a:ea typeface="ヒラギノ角ゴ ProN W3"/>
                <a:cs typeface="ヒラギノ角ゴ ProN W3"/>
              </a:endParaRPr>
            </a:p>
          </p:txBody>
        </p:sp>
      </p:grpSp>
      <p:sp>
        <p:nvSpPr>
          <p:cNvPr id="200" name="TextBox 199"/>
          <p:cNvSpPr txBox="1"/>
          <p:nvPr/>
        </p:nvSpPr>
        <p:spPr>
          <a:xfrm>
            <a:off x="171054" y="3459421"/>
            <a:ext cx="46328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Interpolation along the length is necessary</a:t>
            </a:r>
          </a:p>
          <a:p>
            <a:r>
              <a:rPr lang="en-US" sz="1600" dirty="0" smtClean="0"/>
              <a:t>with fixed number of points. Recommended numbers</a:t>
            </a:r>
          </a:p>
          <a:p>
            <a:r>
              <a:rPr lang="en-US" sz="1600" dirty="0" smtClean="0"/>
              <a:t>are  from  12 to 20. </a:t>
            </a:r>
          </a:p>
          <a:p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7905682" y="4158555"/>
            <a:ext cx="126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Lower MDF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7915332" y="537731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MDF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6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0" grpId="0"/>
      <p:bldP spid="205" grpId="0"/>
      <p:bldP spid="20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76" y="28718"/>
            <a:ext cx="7664450" cy="890589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QuickBundles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Simplification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1029732"/>
            <a:ext cx="72872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Using Minimum </a:t>
            </a:r>
            <a:r>
              <a:rPr lang="en-US" dirty="0"/>
              <a:t>Direct </a:t>
            </a:r>
            <a:r>
              <a:rPr lang="en-US" dirty="0" smtClean="0"/>
              <a:t>Flipped (MDF) and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QuickBundles</a:t>
            </a:r>
            <a:r>
              <a:rPr lang="en-US" dirty="0" smtClean="0"/>
              <a:t> clustering algorithm	     </a:t>
            </a:r>
          </a:p>
          <a:p>
            <a:r>
              <a:rPr lang="en-US" dirty="0"/>
              <a:t>	</a:t>
            </a:r>
            <a:r>
              <a:rPr lang="en-US" dirty="0" err="1" smtClean="0"/>
              <a:t>Garyfallidis</a:t>
            </a:r>
            <a:r>
              <a:rPr lang="en-US" dirty="0" smtClean="0"/>
              <a:t> et al., Frontiers 2015</a:t>
            </a:r>
            <a:endParaRPr lang="en-US" dirty="0"/>
          </a:p>
          <a:p>
            <a:endParaRPr lang="en-US" dirty="0" smtClean="0"/>
          </a:p>
          <a:p>
            <a:r>
              <a:rPr lang="en-US" sz="1600" dirty="0" smtClean="0"/>
              <a:t>You will be able to identify hidden areas of</a:t>
            </a:r>
          </a:p>
          <a:p>
            <a:r>
              <a:rPr lang="en-US" sz="1600" dirty="0" smtClean="0"/>
              <a:t>your datasets and simplify the computational </a:t>
            </a:r>
          </a:p>
          <a:p>
            <a:r>
              <a:rPr lang="en-US" sz="1600" dirty="0" smtClean="0"/>
              <a:t>load of </a:t>
            </a:r>
            <a:r>
              <a:rPr lang="en-US" sz="1600" dirty="0" err="1" smtClean="0"/>
              <a:t>of</a:t>
            </a:r>
            <a:r>
              <a:rPr lang="en-US" sz="1600" dirty="0" smtClean="0"/>
              <a:t> processing streamlines. </a:t>
            </a:r>
          </a:p>
          <a:p>
            <a:r>
              <a:rPr lang="en-US" sz="1600" dirty="0" smtClean="0"/>
              <a:t>An easy way to 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Centroids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a single distance threshold (mm)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Very fast!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694" y="1029732"/>
            <a:ext cx="4801736" cy="22882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90697" y="4274393"/>
            <a:ext cx="8287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This is unsupervised learning. Do not expect to get anatomically relevant clusters as a neuroanatomist would define them. Especially in the case of a whole brain tractography.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401781" y="5259244"/>
            <a:ext cx="828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Alert! </a:t>
            </a:r>
            <a:r>
              <a:rPr lang="en-US" dirty="0" smtClean="0">
                <a:solidFill>
                  <a:schemeClr val="accent5"/>
                </a:solidFill>
              </a:rPr>
              <a:t>For anatomically relevant bundles you need to use supervised learning i.e. have a model of the bundles that you are looking for.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52461" y="3338566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08566" y="3350270"/>
            <a:ext cx="105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centroids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67552" y="3350270"/>
            <a:ext cx="90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41299" y="6026721"/>
            <a:ext cx="76196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 other clustering algorithms / distances see the work of Guevara, O’Donnell and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Corouge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1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31" grpId="0"/>
      <p:bldP spid="4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3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 for tract analysis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7624"/>
            <a:ext cx="8299450" cy="47257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Segmentation  of streamlines</a:t>
            </a:r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Automatic </a:t>
            </a:r>
          </a:p>
          <a:p>
            <a:pPr lvl="1"/>
            <a:r>
              <a:rPr lang="en-US" dirty="0" smtClean="0"/>
              <a:t>Semi-automatic</a:t>
            </a:r>
          </a:p>
          <a:p>
            <a:r>
              <a:rPr lang="en-US" dirty="0" smtClean="0"/>
              <a:t>Registration</a:t>
            </a:r>
          </a:p>
          <a:p>
            <a:pPr lvl="1"/>
            <a:r>
              <a:rPr lang="en-US" dirty="0" smtClean="0"/>
              <a:t>Image-based (old school) covered by Konstantinos</a:t>
            </a:r>
          </a:p>
          <a:p>
            <a:pPr lvl="1"/>
            <a:r>
              <a:rPr lang="en-US" dirty="0" smtClean="0"/>
              <a:t>Streamline-based (new) brings many new capabilities</a:t>
            </a:r>
          </a:p>
          <a:p>
            <a:r>
              <a:rPr lang="en-US" dirty="0" smtClean="0"/>
              <a:t>Subject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Statistics of metrics along bundles</a:t>
            </a:r>
          </a:p>
          <a:p>
            <a:pPr lvl="1"/>
            <a:r>
              <a:rPr lang="en-US" dirty="0" smtClean="0"/>
              <a:t>Perpendicular to bundles</a:t>
            </a:r>
          </a:p>
          <a:p>
            <a:r>
              <a:rPr lang="en-US" dirty="0" smtClean="0"/>
              <a:t>Group level </a:t>
            </a:r>
            <a:r>
              <a:rPr lang="en-US" dirty="0" err="1" smtClean="0"/>
              <a:t>tractometry</a:t>
            </a:r>
            <a:endParaRPr lang="en-US" dirty="0" smtClean="0"/>
          </a:p>
          <a:p>
            <a:pPr lvl="1"/>
            <a:r>
              <a:rPr lang="en-US" dirty="0" smtClean="0"/>
              <a:t>New and exciting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214" y="6446262"/>
            <a:ext cx="1217136" cy="3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88900" y="6544885"/>
            <a:ext cx="69215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Tract-analysis and connectivity - Eleftherios </a:t>
            </a:r>
            <a:r>
              <a:rPr lang="en-US" sz="1400" dirty="0" err="1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Garyfallidis</a:t>
            </a:r>
            <a:r>
              <a:rPr lang="en-US" sz="1400" dirty="0" smtClean="0">
                <a:solidFill>
                  <a:schemeClr val="tx2">
                    <a:lumMod val="9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(2015)</a:t>
            </a:r>
            <a:endParaRPr lang="en-US" sz="1400" dirty="0">
              <a:solidFill>
                <a:schemeClr val="tx2">
                  <a:lumMod val="9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2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3981</TotalTime>
  <Words>1615</Words>
  <Application>Microsoft Office PowerPoint</Application>
  <PresentationFormat>On-screen Show (4:3)</PresentationFormat>
  <Paragraphs>292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Helvetica</vt:lpstr>
      <vt:lpstr>Helvetica Neue Light</vt:lpstr>
      <vt:lpstr>ヒラギノ角ゴ ProN W3</vt:lpstr>
      <vt:lpstr>Office Theme</vt:lpstr>
      <vt:lpstr>Tract-analysis and connectivity</vt:lpstr>
      <vt:lpstr>PowerPoint Presentation</vt:lpstr>
      <vt:lpstr>Introduction to tract-analysis</vt:lpstr>
      <vt:lpstr>Streamlines and images</vt:lpstr>
      <vt:lpstr>Why streamlines are  useful?</vt:lpstr>
      <vt:lpstr>Streamline distances – which one to use ? </vt:lpstr>
      <vt:lpstr>Streamline distances – which one to use ? </vt:lpstr>
      <vt:lpstr>QuickBundles for Simplification</vt:lpstr>
      <vt:lpstr>Table of contents for tract analysis</vt:lpstr>
      <vt:lpstr>Manual segmentation</vt:lpstr>
      <vt:lpstr>Automatic Segmentation</vt:lpstr>
      <vt:lpstr>Registration of bundles</vt:lpstr>
      <vt:lpstr>Create bundle-specific atlases using SLR</vt:lpstr>
      <vt:lpstr>Whole-brain linear registration of streamlines</vt:lpstr>
      <vt:lpstr>Table of contents for connectivity</vt:lpstr>
      <vt:lpstr>Connectivity analysis (the good guys)</vt:lpstr>
      <vt:lpstr>Connectivity analysis (bad guys)</vt:lpstr>
      <vt:lpstr>Connectivity analysis (more bad guys)</vt:lpstr>
      <vt:lpstr>Connectivity analysis (and the ugly)</vt:lpstr>
      <vt:lpstr>Alert for connectivity analysis!  Be critical when counting streamlines</vt:lpstr>
      <vt:lpstr>Lessons from the ISMRM 2015 challenge</vt:lpstr>
      <vt:lpstr>Tractometry</vt:lpstr>
      <vt:lpstr>Apparent fiber quantification</vt:lpstr>
      <vt:lpstr>Functional data analysis</vt:lpstr>
      <vt:lpstr>Measures along/from a centroid</vt:lpstr>
      <vt:lpstr>Comparing sets of streamlines for group comparisons (advanced)</vt:lpstr>
      <vt:lpstr>Conclusion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Tract-analysis and connectivity</dc:title>
  <dc:creator>Eleftherios</dc:creator>
  <cp:lastModifiedBy>Eleftherios</cp:lastModifiedBy>
  <cp:revision>199</cp:revision>
  <dcterms:created xsi:type="dcterms:W3CDTF">2015-05-26T19:37:54Z</dcterms:created>
  <dcterms:modified xsi:type="dcterms:W3CDTF">2015-06-11T22:15:23Z</dcterms:modified>
</cp:coreProperties>
</file>

<file path=docProps/thumbnail.jpeg>
</file>